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9" r:id="rId4"/>
    <p:sldId id="1080" r:id="rId5"/>
    <p:sldId id="265" r:id="rId6"/>
    <p:sldId id="290" r:id="rId7"/>
    <p:sldId id="289" r:id="rId8"/>
    <p:sldId id="303" r:id="rId9"/>
    <p:sldId id="260" r:id="rId10"/>
    <p:sldId id="1081" r:id="rId11"/>
    <p:sldId id="296" r:id="rId12"/>
    <p:sldId id="267" r:id="rId13"/>
    <p:sldId id="305" r:id="rId14"/>
    <p:sldId id="1077" r:id="rId15"/>
    <p:sldId id="269" r:id="rId16"/>
    <p:sldId id="1078" r:id="rId17"/>
    <p:sldId id="272" r:id="rId18"/>
    <p:sldId id="271" r:id="rId19"/>
    <p:sldId id="299" r:id="rId20"/>
    <p:sldId id="300" r:id="rId21"/>
    <p:sldId id="275" r:id="rId22"/>
    <p:sldId id="298" r:id="rId23"/>
    <p:sldId id="1074" r:id="rId24"/>
    <p:sldId id="276" r:id="rId25"/>
    <p:sldId id="301" r:id="rId26"/>
    <p:sldId id="285" r:id="rId27"/>
    <p:sldId id="1075" r:id="rId28"/>
    <p:sldId id="286" r:id="rId29"/>
    <p:sldId id="1073" r:id="rId30"/>
    <p:sldId id="1084" r:id="rId31"/>
    <p:sldId id="1082" r:id="rId32"/>
    <p:sldId id="281" r:id="rId33"/>
    <p:sldId id="1087" r:id="rId34"/>
    <p:sldId id="293" r:id="rId35"/>
    <p:sldId id="1088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FFB"/>
    <a:srgbClr val="D2D0FF"/>
    <a:srgbClr val="C6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405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7145B-A05E-4578-A476-36EA0288835C}" type="datetimeFigureOut">
              <a:rPr lang="tr-TR" smtClean="0"/>
              <a:t>13.09.2021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8BE57-5B25-464F-9636-816B3E2D2B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24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8BE57-5B25-464F-9636-816B3E2D2B6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479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8BE57-5B25-464F-9636-816B3E2D2B6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177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8BE57-5B25-464F-9636-816B3E2D2B6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922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8BE57-5B25-464F-9636-816B3E2D2B6A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438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8BE57-5B25-464F-9636-816B3E2D2B6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263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8BE57-5B25-464F-9636-816B3E2D2B6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03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8BE57-5B25-464F-9636-816B3E2D2B6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221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8BE57-5B25-464F-9636-816B3E2D2B6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481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8BE57-5B25-464F-9636-816B3E2D2B6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124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8BE57-5B25-464F-9636-816B3E2D2B6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8885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8BE57-5B25-464F-9636-816B3E2D2B6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96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8BE57-5B25-464F-9636-816B3E2D2B6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65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435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09/13/2021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8497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09/13/2021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096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09/13/2021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33517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09/13/2021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81226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09/13/2021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3526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09/13/2021</a:t>
            </a:fld>
            <a:endParaRPr lang="en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0653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09/13/2021</a:t>
            </a:fld>
            <a:endParaRPr lang="en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5099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09/13/2021</a:t>
            </a:fld>
            <a:endParaRPr lang="en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3843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en-TR" smtClean="0"/>
              <a:t>09/13/2021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8460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F5285B2-4808-3A4D-BB68-A2E73C370163}" type="datetimeFigureOut">
              <a:rPr lang="en-TR" smtClean="0"/>
              <a:t>09/13/2021</a:t>
            </a:fld>
            <a:endParaRPr lang="en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7132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F5285B2-4808-3A4D-BB68-A2E73C370163}" type="datetimeFigureOut">
              <a:rPr lang="en-TR" smtClean="0"/>
              <a:t>09/13/2021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96B865E-7BE2-9F45-9E07-1E4ECF6D577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2823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330261" y="2764181"/>
            <a:ext cx="97332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Kronik Hastalıklar ve Yaşlı Sağlığı </a:t>
            </a:r>
          </a:p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Dairesi Başkanlığı</a:t>
            </a:r>
          </a:p>
          <a:p>
            <a:endParaRPr lang="tr-TR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7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A933D5-C7F1-CA44-8C9E-CBD0927F94A9}"/>
              </a:ext>
            </a:extLst>
          </p:cNvPr>
          <p:cNvSpPr txBox="1"/>
          <p:nvPr/>
        </p:nvSpPr>
        <p:spPr>
          <a:xfrm>
            <a:off x="7142570" y="1696378"/>
            <a:ext cx="3820070" cy="346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Baş dönmesi </a:t>
            </a:r>
          </a:p>
          <a:p>
            <a:pPr marL="342900" lvl="0" indent="-342900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Baş ağrısı</a:t>
            </a:r>
          </a:p>
          <a:p>
            <a:pPr marL="342900" lvl="0" indent="-342900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Kalp ağrısı</a:t>
            </a:r>
          </a:p>
          <a:p>
            <a:pPr marL="342900" lvl="0" indent="-342900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Kulak çınlaması</a:t>
            </a:r>
          </a:p>
          <a:p>
            <a:pPr marL="342900" lvl="0" indent="-342900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Nefes darlığı</a:t>
            </a:r>
          </a:p>
          <a:p>
            <a:pPr marL="342900" lvl="0" indent="-342900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Çift veya bulanık görme</a:t>
            </a:r>
          </a:p>
          <a:p>
            <a:pPr marL="342900" lvl="0" indent="-342900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Burun kanamaları</a:t>
            </a:r>
          </a:p>
          <a:p>
            <a:pPr marL="342900" lvl="0" indent="-342900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Düzensiz kalp atışlarıdır.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FA26CAD-A6C1-4C17-B1AC-95DD6B387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076" y="1626905"/>
            <a:ext cx="2289255" cy="3965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FB376-047C-1A49-A5EB-D935CF8CD8D0}"/>
              </a:ext>
            </a:extLst>
          </p:cNvPr>
          <p:cNvSpPr txBox="1"/>
          <p:nvPr/>
        </p:nvSpPr>
        <p:spPr>
          <a:xfrm>
            <a:off x="508840" y="17450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HİPERTANSİYONUN BELİRTİLERİ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A4C41A-3A76-E24C-A50A-29634D600124}"/>
              </a:ext>
            </a:extLst>
          </p:cNvPr>
          <p:cNvSpPr/>
          <p:nvPr/>
        </p:nvSpPr>
        <p:spPr>
          <a:xfrm>
            <a:off x="7503076" y="5412521"/>
            <a:ext cx="3548600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Clr>
                <a:srgbClr val="C00000"/>
              </a:buClr>
            </a:pPr>
            <a:r>
              <a:rPr lang="tr-TR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Çoğu kişide ise hiçbir belirti olmayabilir.</a:t>
            </a:r>
          </a:p>
        </p:txBody>
      </p:sp>
    </p:spTree>
    <p:extLst>
      <p:ext uri="{BB962C8B-B14F-4D97-AF65-F5344CB8AC3E}">
        <p14:creationId xmlns:p14="http://schemas.microsoft.com/office/powerpoint/2010/main" val="87877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" y="0"/>
            <a:ext cx="1217289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74999" y="1752787"/>
            <a:ext cx="741596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Kişinin kendisinde ve ailesinde; hipertansiyon ve kalp hastalığı, kolesterol, </a:t>
            </a:r>
            <a:r>
              <a:rPr lang="tr-TR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trigliserit</a:t>
            </a: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yüksekliği, şeker hastalığı öyküsü olması,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Kötü beslenme alışkanlığı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B006C-C9D7-1948-A271-C13B8052FBFA}"/>
              </a:ext>
            </a:extLst>
          </p:cNvPr>
          <p:cNvSpPr txBox="1"/>
          <p:nvPr/>
        </p:nvSpPr>
        <p:spPr>
          <a:xfrm>
            <a:off x="508840" y="17450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HİPERTANSİYON RİSK FAKTÖRLERİ</a:t>
            </a:r>
          </a:p>
        </p:txBody>
      </p:sp>
    </p:spTree>
    <p:extLst>
      <p:ext uri="{BB962C8B-B14F-4D97-AF65-F5344CB8AC3E}">
        <p14:creationId xmlns:p14="http://schemas.microsoft.com/office/powerpoint/2010/main" val="252177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-142875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393938" y="1611147"/>
            <a:ext cx="669316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Aşırı tuz tüketimi,</a:t>
            </a: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Tütün ve tütün ürünü kullanımı,</a:t>
            </a: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Alkol kullanımı,</a:t>
            </a: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Obezite</a:t>
            </a: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(fazla kilolu olma),</a:t>
            </a: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Fizik aktivite azlığı,</a:t>
            </a: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Düşük doğum ağırlığı.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81C51-3427-D744-B6A3-DC7654F942E6}"/>
              </a:ext>
            </a:extLst>
          </p:cNvPr>
          <p:cNvSpPr txBox="1"/>
          <p:nvPr/>
        </p:nvSpPr>
        <p:spPr>
          <a:xfrm>
            <a:off x="508840" y="17450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HİPERTANSİYON RİSK FAKTÖRLERİ</a:t>
            </a:r>
          </a:p>
        </p:txBody>
      </p:sp>
    </p:spTree>
    <p:extLst>
      <p:ext uri="{BB962C8B-B14F-4D97-AF65-F5344CB8AC3E}">
        <p14:creationId xmlns:p14="http://schemas.microsoft.com/office/powerpoint/2010/main" val="262194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A933D5-C7F1-CA44-8C9E-CBD0927F94A9}"/>
              </a:ext>
            </a:extLst>
          </p:cNvPr>
          <p:cNvSpPr txBox="1"/>
          <p:nvPr/>
        </p:nvSpPr>
        <p:spPr>
          <a:xfrm>
            <a:off x="7106471" y="2399757"/>
            <a:ext cx="48253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Tuz Tüketimi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 toplumunda tuz tüketimi oldukça fazladır. </a:t>
            </a:r>
          </a:p>
          <a:p>
            <a:pPr lvl="0">
              <a:spcBef>
                <a:spcPts val="600"/>
              </a:spcBef>
              <a:defRPr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Dünya Sağlık Örgütü günde 5 gram tuz tüketimi önermektedir </a:t>
            </a:r>
            <a:r>
              <a:rPr lang="tr-TR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(bir çay kaşığı dolusu tuz).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D50A036-7C2C-45C4-9679-8F820E672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874" y="1495929"/>
            <a:ext cx="3041172" cy="4269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479326-7375-2847-92A5-B2DB2C9A2F19}"/>
              </a:ext>
            </a:extLst>
          </p:cNvPr>
          <p:cNvSpPr txBox="1"/>
          <p:nvPr/>
        </p:nvSpPr>
        <p:spPr>
          <a:xfrm>
            <a:off x="508840" y="17450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HİPERTANSİYON RİSK FAKTÖRLERİ</a:t>
            </a:r>
          </a:p>
        </p:txBody>
      </p:sp>
    </p:spTree>
    <p:extLst>
      <p:ext uri="{BB962C8B-B14F-4D97-AF65-F5344CB8AC3E}">
        <p14:creationId xmlns:p14="http://schemas.microsoft.com/office/powerpoint/2010/main" val="102572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209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64839" y="1745093"/>
            <a:ext cx="784006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Ülkemizde yapılan günlük tuz tüketimi 14,8 </a:t>
            </a:r>
            <a:r>
              <a:rPr lang="tr-TR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gram’dır</a:t>
            </a: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Yediğimiz tuzun yarısını yemek tuzundan,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Üçte birini ekmek tuzundan,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Onda birini de sofrada yemeğe eklenen tuzdan alıyoruz.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44E0ECA-D3F3-4631-BDF4-1C6D5678E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658" y="3429001"/>
            <a:ext cx="1357341" cy="2115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E56F15-987E-534F-98DD-AD74D1FCBF13}"/>
              </a:ext>
            </a:extLst>
          </p:cNvPr>
          <p:cNvSpPr txBox="1"/>
          <p:nvPr/>
        </p:nvSpPr>
        <p:spPr>
          <a:xfrm>
            <a:off x="508840" y="17450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TUZU NEREDEN ALIYORUZ?</a:t>
            </a:r>
          </a:p>
        </p:txBody>
      </p:sp>
    </p:spTree>
    <p:extLst>
      <p:ext uri="{BB962C8B-B14F-4D97-AF65-F5344CB8AC3E}">
        <p14:creationId xmlns:p14="http://schemas.microsoft.com/office/powerpoint/2010/main" val="399910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-142875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166000" y="1745093"/>
            <a:ext cx="687370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Aşırı tuz tüketiminin en olumsuz sonucu tansiyonu yükseltmesidir.</a:t>
            </a: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Diyet tuz veya daha sağlıklı olarak tanıtılan tuz çeşitlerinin farklı olmadığı ve fazla tüketildiğinde kan basıncını yükselteceği bilinmelidir.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8305E-7FE9-9843-96C5-781CC40D8397}"/>
              </a:ext>
            </a:extLst>
          </p:cNvPr>
          <p:cNvSpPr txBox="1"/>
          <p:nvPr/>
        </p:nvSpPr>
        <p:spPr>
          <a:xfrm>
            <a:off x="508840" y="17450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FAZLA TUZ TÜKETİMİ</a:t>
            </a:r>
          </a:p>
        </p:txBody>
      </p:sp>
    </p:spTree>
    <p:extLst>
      <p:ext uri="{BB962C8B-B14F-4D97-AF65-F5344CB8AC3E}">
        <p14:creationId xmlns:p14="http://schemas.microsoft.com/office/powerpoint/2010/main" val="3204249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09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80848" y="1890246"/>
            <a:ext cx="7494118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Taze ve tuz eklenmemiş besinler tercih edilmeli,</a:t>
            </a: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Sofraya tuzluk konulmamalı,</a:t>
            </a: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Yemeklerin tadına bakmadan tuz eklenmemeli,</a:t>
            </a: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Tuz içeriği yüksek olan salamura besinleri (zeytin, peynir, turşu gibi) ve konserve besinleri daha az tüketilmeli, tuzlu iseler suda bekletilmeli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B2BB1-B1C2-BE4F-9C31-83915089C578}"/>
              </a:ext>
            </a:extLst>
          </p:cNvPr>
          <p:cNvSpPr txBox="1"/>
          <p:nvPr/>
        </p:nvSpPr>
        <p:spPr>
          <a:xfrm>
            <a:off x="508840" y="1745093"/>
            <a:ext cx="3047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TUZ TÜKETİMİNİ AZALTMAK ELİNİZDE!</a:t>
            </a:r>
          </a:p>
        </p:txBody>
      </p:sp>
    </p:spTree>
    <p:extLst>
      <p:ext uri="{BB962C8B-B14F-4D97-AF65-F5344CB8AC3E}">
        <p14:creationId xmlns:p14="http://schemas.microsoft.com/office/powerpoint/2010/main" val="157337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166000" y="1745093"/>
            <a:ext cx="713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 dışında yemek yeniyorsa az tuzlu besinleri tercih edilmeli,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Satın alınan hazır besinlerin etiketleri mutlaka okunmalı ve daha az tuzlu olanlar tercih edilmeli,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Yemeğin lezzetini arttırmak için tuz yerine, nane, kekik, dereotu, rezene, fesleğen, limon gibi besinler ile baharatları kullanılmalıdır.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5D34B-7ADD-C241-A241-0832DFA0F99B}"/>
              </a:ext>
            </a:extLst>
          </p:cNvPr>
          <p:cNvSpPr txBox="1"/>
          <p:nvPr/>
        </p:nvSpPr>
        <p:spPr>
          <a:xfrm>
            <a:off x="508840" y="1745093"/>
            <a:ext cx="3047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TUZ TÜKETİMİNİ AZALTMAK ELİNİZDE!</a:t>
            </a:r>
          </a:p>
        </p:txBody>
      </p:sp>
    </p:spTree>
    <p:extLst>
      <p:ext uri="{BB962C8B-B14F-4D97-AF65-F5344CB8AC3E}">
        <p14:creationId xmlns:p14="http://schemas.microsoft.com/office/powerpoint/2010/main" val="1336073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1" y="0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6791" b="2866"/>
          <a:stretch/>
        </p:blipFill>
        <p:spPr>
          <a:xfrm>
            <a:off x="3845118" y="1495929"/>
            <a:ext cx="3047387" cy="42357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926AB3-F1AC-D741-84D0-D36243CE2AA0}"/>
              </a:ext>
            </a:extLst>
          </p:cNvPr>
          <p:cNvSpPr/>
          <p:nvPr/>
        </p:nvSpPr>
        <p:spPr>
          <a:xfrm>
            <a:off x="3845119" y="5362071"/>
            <a:ext cx="8346882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A933D5-C7F1-CA44-8C9E-CBD0927F94A9}"/>
              </a:ext>
            </a:extLst>
          </p:cNvPr>
          <p:cNvSpPr txBox="1"/>
          <p:nvPr/>
        </p:nvSpPr>
        <p:spPr>
          <a:xfrm>
            <a:off x="7114536" y="1728293"/>
            <a:ext cx="486187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rgbClr val="C00000"/>
              </a:buClr>
            </a:pPr>
            <a:r>
              <a:rPr lang="tr-TR" sz="21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Obezite</a:t>
            </a:r>
            <a:r>
              <a:rPr lang="tr-TR" sz="21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(Fazla Kilolu Olma)</a:t>
            </a:r>
          </a:p>
          <a:p>
            <a:pPr lvl="0">
              <a:spcBef>
                <a:spcPts val="600"/>
              </a:spcBef>
              <a:buClr>
                <a:srgbClr val="C00000"/>
              </a:buClr>
            </a:pPr>
            <a:r>
              <a:rPr lang="tr-TR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Hastaların yaklaşık üçte ikisini  </a:t>
            </a:r>
            <a:r>
              <a:rPr lang="tr-TR" sz="21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obez</a:t>
            </a:r>
            <a:r>
              <a:rPr lang="tr-TR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bireyler oluşturmaktadır.</a:t>
            </a: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Kilo artışıyla vücutta daha fazla tuz tutulumu olmakta ve kan basıncı yükselmektedir. </a:t>
            </a: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1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Obezite</a:t>
            </a:r>
            <a:r>
              <a:rPr lang="tr-TR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tansiyon düşürücü ilaçların etkinliğinde azalmaya ve kalp hastalıklarının artmasına neden olabilmektedir.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CB4F7EE-95FA-4C1B-9DE7-777125A3DB60}"/>
              </a:ext>
            </a:extLst>
          </p:cNvPr>
          <p:cNvSpPr/>
          <p:nvPr/>
        </p:nvSpPr>
        <p:spPr>
          <a:xfrm>
            <a:off x="7076898" y="5362071"/>
            <a:ext cx="5127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Kilo vermek kan basıncını   düşürmektedir.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A5066-5454-9441-A4B2-8DEAC3C91C42}"/>
              </a:ext>
            </a:extLst>
          </p:cNvPr>
          <p:cNvSpPr txBox="1"/>
          <p:nvPr/>
        </p:nvSpPr>
        <p:spPr>
          <a:xfrm>
            <a:off x="508840" y="17450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HİPERTANSİYON RİSK FAKTÖRLERİ</a:t>
            </a:r>
          </a:p>
        </p:txBody>
      </p:sp>
    </p:spTree>
    <p:extLst>
      <p:ext uri="{BB962C8B-B14F-4D97-AF65-F5344CB8AC3E}">
        <p14:creationId xmlns:p14="http://schemas.microsoft.com/office/powerpoint/2010/main" val="19530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" y="30777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58B4B8-0E6D-F14D-98E1-C67614A61917}"/>
              </a:ext>
            </a:extLst>
          </p:cNvPr>
          <p:cNvSpPr/>
          <p:nvPr/>
        </p:nvSpPr>
        <p:spPr>
          <a:xfrm>
            <a:off x="3834802" y="1531088"/>
            <a:ext cx="3059782" cy="4263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A933D5-C7F1-CA44-8C9E-CBD0927F94A9}"/>
              </a:ext>
            </a:extLst>
          </p:cNvPr>
          <p:cNvSpPr txBox="1"/>
          <p:nvPr/>
        </p:nvSpPr>
        <p:spPr>
          <a:xfrm>
            <a:off x="7071248" y="2198342"/>
            <a:ext cx="486932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Günde en az 5 porsiyon sebze/ meyve tüketilmeli,</a:t>
            </a:r>
          </a:p>
          <a:p>
            <a:pPr marL="342900" lvl="0" indent="-34290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Kuruyemiş, baklagiller, tam tahıl ve potasyum bakımından zengin gıdalar tüketilmeli,</a:t>
            </a:r>
          </a:p>
          <a:p>
            <a:pPr marL="342900" lvl="0" indent="-34290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Sağlıklı yağlar (örneğin zeytinyağı) kullanılmalı, Haftada bir veya en fazla iki kez kırmızı et tüketilmeli, </a:t>
            </a:r>
          </a:p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5BB5B8D-6033-42DD-8CF6-80C9704A29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583"/>
          <a:stretch/>
        </p:blipFill>
        <p:spPr>
          <a:xfrm>
            <a:off x="3834802" y="2198342"/>
            <a:ext cx="3059782" cy="3079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876C7-6D55-9F4F-8247-F74B67EF24CE}"/>
              </a:ext>
            </a:extLst>
          </p:cNvPr>
          <p:cNvSpPr txBox="1"/>
          <p:nvPr/>
        </p:nvSpPr>
        <p:spPr>
          <a:xfrm>
            <a:off x="508840" y="1745093"/>
            <a:ext cx="3233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KİLOMUZU KORUMAK ELİMİZDE!</a:t>
            </a:r>
          </a:p>
        </p:txBody>
      </p:sp>
    </p:spTree>
    <p:extLst>
      <p:ext uri="{BB962C8B-B14F-4D97-AF65-F5344CB8AC3E}">
        <p14:creationId xmlns:p14="http://schemas.microsoft.com/office/powerpoint/2010/main" val="169720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775283"/>
            <a:ext cx="9490440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tabLst>
                <a:tab pos="449580" algn="l"/>
              </a:tabLst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Hipertansiyonun tanımı, görülme sıklığı, belirtileri, risk faktörlerinin önemi, tedavisi, izlemi ve tansiyon ölçümü hakkında toplumu bilgilendirerek farkındalık oluşturmaktır.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614440" y="1918357"/>
            <a:ext cx="8963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EĞİTİMİN AMACI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A933D5-C7F1-CA44-8C9E-CBD0927F94A9}"/>
              </a:ext>
            </a:extLst>
          </p:cNvPr>
          <p:cNvSpPr txBox="1"/>
          <p:nvPr/>
        </p:nvSpPr>
        <p:spPr>
          <a:xfrm>
            <a:off x="7240321" y="2437590"/>
            <a:ext cx="444283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yağlı süt ürünler tüketilmeli, </a:t>
            </a:r>
          </a:p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Haftada en az iki kez balık veya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omega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yağ asitleri bakımından zengin diğer gıdaları (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örn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keten tohumu) tüketilmeli,</a:t>
            </a:r>
          </a:p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Pasta, kurabiye, tatlı, gazlı içecekler ve meyve suları kaynaklı ilave şeker alımından kaçınılmalı.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91C5DB-8FF8-9644-AD5B-A1C7E77DE9E4}"/>
              </a:ext>
            </a:extLst>
          </p:cNvPr>
          <p:cNvSpPr/>
          <p:nvPr/>
        </p:nvSpPr>
        <p:spPr>
          <a:xfrm>
            <a:off x="3834802" y="1498544"/>
            <a:ext cx="3048598" cy="4263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13" name="Resim 6">
            <a:extLst>
              <a:ext uri="{FF2B5EF4-FFF2-40B4-BE49-F238E27FC236}">
                <a16:creationId xmlns:a16="http://schemas.microsoft.com/office/drawing/2014/main" id="{CCAC877C-2F9E-D64B-ACFA-C4BA7CD284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583"/>
          <a:stretch/>
        </p:blipFill>
        <p:spPr>
          <a:xfrm>
            <a:off x="3834802" y="2198342"/>
            <a:ext cx="3026373" cy="30796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74D29C-BACC-CC4A-81AB-93082A7CD635}"/>
              </a:ext>
            </a:extLst>
          </p:cNvPr>
          <p:cNvSpPr txBox="1"/>
          <p:nvPr/>
        </p:nvSpPr>
        <p:spPr>
          <a:xfrm>
            <a:off x="508840" y="1745093"/>
            <a:ext cx="3233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KİLOMUZU KORUMAK ELİMİZDE!</a:t>
            </a:r>
          </a:p>
        </p:txBody>
      </p:sp>
    </p:spTree>
    <p:extLst>
      <p:ext uri="{BB962C8B-B14F-4D97-AF65-F5344CB8AC3E}">
        <p14:creationId xmlns:p14="http://schemas.microsoft.com/office/powerpoint/2010/main" val="4103159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91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508840" y="4338863"/>
            <a:ext cx="3047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Tütün ve Tütün Ürünü (Sigara, pipo ,nargile, vb.) Kullanımı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r="7187" b="15436"/>
          <a:stretch/>
        </p:blipFill>
        <p:spPr>
          <a:xfrm>
            <a:off x="3832225" y="3491508"/>
            <a:ext cx="8359775" cy="2244101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 rot="487147">
            <a:off x="10930147" y="4433571"/>
            <a:ext cx="863337" cy="899743"/>
          </a:xfrm>
          <a:prstGeom prst="rect">
            <a:avLst/>
          </a:prstGeom>
          <a:solidFill>
            <a:srgbClr val="F74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Yüksek Risk</a:t>
            </a:r>
          </a:p>
        </p:txBody>
      </p:sp>
      <p:sp>
        <p:nvSpPr>
          <p:cNvPr id="11" name="Dikdörtgen 10"/>
          <p:cNvSpPr/>
          <p:nvPr/>
        </p:nvSpPr>
        <p:spPr>
          <a:xfrm rot="487147">
            <a:off x="4408359" y="3794038"/>
            <a:ext cx="803391" cy="84765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Düşük Risk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064839" y="1719743"/>
            <a:ext cx="680609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r-TR" sz="2400" b="1" dirty="0"/>
              <a:t>Tütün ve tütün ürünü kullanımı; </a:t>
            </a:r>
          </a:p>
          <a:p>
            <a:pPr>
              <a:spcBef>
                <a:spcPts val="600"/>
              </a:spcBef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kalp krizi, kalp yetmezliği, damar tıkanıklığı dahil kalp hastalıklarının görülme riskini arttırır.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D6971-1DB8-EC4A-A4C9-6686D507E038}"/>
              </a:ext>
            </a:extLst>
          </p:cNvPr>
          <p:cNvSpPr txBox="1"/>
          <p:nvPr/>
        </p:nvSpPr>
        <p:spPr>
          <a:xfrm>
            <a:off x="508840" y="17450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HİPERTANSİYON RİSK FAKTÖRLERİ</a:t>
            </a:r>
          </a:p>
        </p:txBody>
      </p:sp>
    </p:spTree>
    <p:extLst>
      <p:ext uri="{BB962C8B-B14F-4D97-AF65-F5344CB8AC3E}">
        <p14:creationId xmlns:p14="http://schemas.microsoft.com/office/powerpoint/2010/main" val="361093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-142875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295366" y="1470243"/>
            <a:ext cx="705670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Birkaç gün içinde öksürük ve nefes darlığı azalır. 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Bıraktıktan sonra bir yıl içinde kalp krizi riski sigara içenlere oranla yaklaşık yarıya iner.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 alma ve koku duyusunda iyileşme, 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Fiziksel iyilik hali, 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Fiziksel aktivitelerde performans artışı görülür.</a:t>
            </a:r>
          </a:p>
        </p:txBody>
      </p:sp>
      <p:pic>
        <p:nvPicPr>
          <p:cNvPr id="5" name="Grafik 8" descr="Sigara içilmez">
            <a:extLst>
              <a:ext uri="{FF2B5EF4-FFF2-40B4-BE49-F238E27FC236}">
                <a16:creationId xmlns:a16="http://schemas.microsoft.com/office/drawing/2014/main" id="{E7D04A09-CB06-4E59-8C0D-21DE8CBA7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9931" y="3106510"/>
            <a:ext cx="2236491" cy="2307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B40B0F-6DEB-014F-A30E-3AC7228B8181}"/>
              </a:ext>
            </a:extLst>
          </p:cNvPr>
          <p:cNvSpPr txBox="1"/>
          <p:nvPr/>
        </p:nvSpPr>
        <p:spPr>
          <a:xfrm>
            <a:off x="322209" y="1470243"/>
            <a:ext cx="32052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TÜTÜN VE TÜTÜN ÜRÜNÜ KULLANIMINI BIRAKMA</a:t>
            </a:r>
          </a:p>
        </p:txBody>
      </p:sp>
    </p:spTree>
    <p:extLst>
      <p:ext uri="{BB962C8B-B14F-4D97-AF65-F5344CB8AC3E}">
        <p14:creationId xmlns:p14="http://schemas.microsoft.com/office/powerpoint/2010/main" val="3956960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-142875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286454" y="1578709"/>
            <a:ext cx="730691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Cildin yaşlanması azalır.	</a:t>
            </a:r>
          </a:p>
          <a:p>
            <a:pPr marL="342900" marR="0" lvl="0" indent="-34290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İktidarsızlık, gebe kalmada zorlanma, erken doğum, düşük doğum ağırlığı ve düşük gibi sorunların görülme olasılığı azalır.</a:t>
            </a:r>
          </a:p>
          <a:p>
            <a:pPr marL="342900" marR="0" lvl="0" indent="-34290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Tütün kullanımının bırakılması astım, orta kulak hastalığı gibi çocukluk dönemi hastalık riskini de azaltır.</a:t>
            </a:r>
          </a:p>
        </p:txBody>
      </p:sp>
      <p:pic>
        <p:nvPicPr>
          <p:cNvPr id="6" name="Grafik 8" descr="Sigara içilmez">
            <a:extLst>
              <a:ext uri="{FF2B5EF4-FFF2-40B4-BE49-F238E27FC236}">
                <a16:creationId xmlns:a16="http://schemas.microsoft.com/office/drawing/2014/main" id="{E984B907-3EAB-0642-8AE9-39BF34073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9931" y="3106510"/>
            <a:ext cx="2236491" cy="2307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519798-6E9D-1C4C-BDEA-A2B68A892831}"/>
              </a:ext>
            </a:extLst>
          </p:cNvPr>
          <p:cNvSpPr txBox="1"/>
          <p:nvPr/>
        </p:nvSpPr>
        <p:spPr>
          <a:xfrm>
            <a:off x="322209" y="1470243"/>
            <a:ext cx="32052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TÜTÜN VE TÜTÜN ÜRÜNÜ KULLANIMINI BIRAKMA</a:t>
            </a:r>
          </a:p>
        </p:txBody>
      </p:sp>
    </p:spTree>
    <p:extLst>
      <p:ext uri="{BB962C8B-B14F-4D97-AF65-F5344CB8AC3E}">
        <p14:creationId xmlns:p14="http://schemas.microsoft.com/office/powerpoint/2010/main" val="1834456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-142875"/>
            <a:ext cx="12192000" cy="6858000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>
            <a:off x="4282768" y="1846377"/>
            <a:ext cx="6648468" cy="3481546"/>
            <a:chOff x="860404" y="1992302"/>
            <a:chExt cx="4493277" cy="3403631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860404" y="1992302"/>
              <a:ext cx="4493277" cy="340363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D701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BB047383-57E5-4A88-A363-212EE436510D}"/>
                </a:ext>
              </a:extLst>
            </p:cNvPr>
            <p:cNvSpPr txBox="1"/>
            <p:nvPr/>
          </p:nvSpPr>
          <p:spPr>
            <a:xfrm>
              <a:off x="1110741" y="2836585"/>
              <a:ext cx="2726069" cy="1715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355600">
                <a:buClr>
                  <a:srgbClr val="C00000"/>
                </a:buClr>
                <a:buSzPct val="120000"/>
                <a:defRPr/>
              </a:pPr>
              <a:r>
                <a:rPr lang="tr-TR" sz="3600" b="1" dirty="0">
                  <a:solidFill>
                    <a:srgbClr val="C00000"/>
                  </a:solidFill>
                </a:rPr>
                <a:t>ALO 171 Sigara Bırakma Danışma Hattını Arayınız. 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6800" y="1980482"/>
            <a:ext cx="1932709" cy="32372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41E435-841A-674A-B2BF-F6A28F9EA999}"/>
              </a:ext>
            </a:extLst>
          </p:cNvPr>
          <p:cNvSpPr txBox="1"/>
          <p:nvPr/>
        </p:nvSpPr>
        <p:spPr>
          <a:xfrm>
            <a:off x="322209" y="1470243"/>
            <a:ext cx="3205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SİGARA KULLANIMINI BIRAKMAK İÇİN</a:t>
            </a:r>
          </a:p>
        </p:txBody>
      </p:sp>
    </p:spTree>
    <p:extLst>
      <p:ext uri="{BB962C8B-B14F-4D97-AF65-F5344CB8AC3E}">
        <p14:creationId xmlns:p14="http://schemas.microsoft.com/office/powerpoint/2010/main" val="9768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A933D5-C7F1-CA44-8C9E-CBD0927F94A9}"/>
              </a:ext>
            </a:extLst>
          </p:cNvPr>
          <p:cNvSpPr txBox="1"/>
          <p:nvPr/>
        </p:nvSpPr>
        <p:spPr>
          <a:xfrm>
            <a:off x="7020428" y="1512252"/>
            <a:ext cx="4918725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tr-TR" sz="2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Fiziksel Aktivite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Kilo kontrolünü sağlar.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 basıncını düşürür.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İnsülin direncini azaltır; şeker ve kolesterol  seviyesinin düşürür.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Yaşlanmaya bağlı azalan  kas kütlesini korur.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Kemik yapısını destekler ve  düşme ve kırık riskinden korur.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Depresyon riskini azaltır.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Kardiovasküler</a:t>
            </a:r>
            <a:r>
              <a:rPr lang="tr-TR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ölüm riski azalır.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85C3D1E-927A-41E0-97B2-E64AE0BCE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539" y="2015417"/>
            <a:ext cx="2799636" cy="3196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CD060-4C79-D04D-8772-1F5919B89133}"/>
              </a:ext>
            </a:extLst>
          </p:cNvPr>
          <p:cNvSpPr txBox="1"/>
          <p:nvPr/>
        </p:nvSpPr>
        <p:spPr>
          <a:xfrm>
            <a:off x="508840" y="17450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HİPERTANSİYON RİSK FAKTÖRLERİ</a:t>
            </a:r>
          </a:p>
        </p:txBody>
      </p:sp>
    </p:spTree>
    <p:extLst>
      <p:ext uri="{BB962C8B-B14F-4D97-AF65-F5344CB8AC3E}">
        <p14:creationId xmlns:p14="http://schemas.microsoft.com/office/powerpoint/2010/main" val="945352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417630" y="2222146"/>
            <a:ext cx="6912738" cy="219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Alkol Kullanımı</a:t>
            </a:r>
          </a:p>
          <a:p>
            <a:pPr>
              <a:lnSpc>
                <a:spcPct val="115000"/>
              </a:lnSpc>
            </a:pPr>
            <a:endParaRPr 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Alkol tüketimi, yüksek tansiyonlu hastalarda kan basıncını yükseltmekte, aşırı tüketimi ise inme riskini arttırabilmektedir.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F9CF3-125E-BD47-A2B8-750341C10B58}"/>
              </a:ext>
            </a:extLst>
          </p:cNvPr>
          <p:cNvSpPr txBox="1"/>
          <p:nvPr/>
        </p:nvSpPr>
        <p:spPr>
          <a:xfrm>
            <a:off x="508840" y="17450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HİPERTANSİYON RİSK FAKTÖRLERİ</a:t>
            </a:r>
          </a:p>
        </p:txBody>
      </p:sp>
    </p:spTree>
    <p:extLst>
      <p:ext uri="{BB962C8B-B14F-4D97-AF65-F5344CB8AC3E}">
        <p14:creationId xmlns:p14="http://schemas.microsoft.com/office/powerpoint/2010/main" val="2406104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-142875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04009" y="1755882"/>
            <a:ext cx="795873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Hipertansiyon tedavisi kişiye özeldir.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Hipertansiyon hastaları doktoru tarafından belirlenen ve önerilen dozlarda ilaçlarını kullanmaya özen göstermelidir.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Sağlıklı yaşam önerilerini uygulamalıdır.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Günümüzde kullanılan ilaçlar, tansiyonu düzenlerken, kalp-damar sistemini korur ve böbreklerin bozulmasını da engeller. 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9ED5F-318E-174A-9294-0AC9004276D6}"/>
              </a:ext>
            </a:extLst>
          </p:cNvPr>
          <p:cNvSpPr txBox="1"/>
          <p:nvPr/>
        </p:nvSpPr>
        <p:spPr>
          <a:xfrm>
            <a:off x="508840" y="17450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HİPERTANSİYONDA TEDAVİ</a:t>
            </a:r>
          </a:p>
        </p:txBody>
      </p:sp>
    </p:spTree>
    <p:extLst>
      <p:ext uri="{BB962C8B-B14F-4D97-AF65-F5344CB8AC3E}">
        <p14:creationId xmlns:p14="http://schemas.microsoft.com/office/powerpoint/2010/main" val="2346130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-142875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55287" y="1745093"/>
            <a:ext cx="7390052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18 yaşından büyük tüm sağlıklı kişiler kan basıncını yılda en az bir kez ölçtürmelidir. Erişkin hastalar her muayenelerinde kan basıncı mutlaka ölçtürmelidir.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Hipertansiyon hastalarının yılda en az dört kez olmak üzere 3 ayda bir düzenli doktor kontrollerini yaptırmaları gerekmektedir.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D4529-F80D-5F42-8AA3-2912A9AC1B41}"/>
              </a:ext>
            </a:extLst>
          </p:cNvPr>
          <p:cNvSpPr txBox="1"/>
          <p:nvPr/>
        </p:nvSpPr>
        <p:spPr>
          <a:xfrm>
            <a:off x="508840" y="17450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HİPERTANSİYONDA İZLEM</a:t>
            </a:r>
          </a:p>
        </p:txBody>
      </p:sp>
    </p:spTree>
    <p:extLst>
      <p:ext uri="{BB962C8B-B14F-4D97-AF65-F5344CB8AC3E}">
        <p14:creationId xmlns:p14="http://schemas.microsoft.com/office/powerpoint/2010/main" val="630807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A933D5-C7F1-CA44-8C9E-CBD0927F94A9}"/>
              </a:ext>
            </a:extLst>
          </p:cNvPr>
          <p:cNvSpPr txBox="1"/>
          <p:nvPr/>
        </p:nvSpPr>
        <p:spPr>
          <a:xfrm>
            <a:off x="6957638" y="1745093"/>
            <a:ext cx="486802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Çocuklarda kan basıncı yaş, cinsiyet ve boya göre değişkenlik gösterir. </a:t>
            </a:r>
          </a:p>
          <a:p>
            <a:pPr marL="342900" marR="0" lvl="0" indent="-34290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Çocuklarda  her yaşta yüksek tansiyon olabilir.</a:t>
            </a:r>
          </a:p>
          <a:p>
            <a:pPr marL="342900" marR="0" lvl="0" indent="-34290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Çocuklarda yüksek tansiyonun pek çok nedeni olabilir. </a:t>
            </a:r>
            <a:r>
              <a:rPr lang="tr-T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Obezite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(şişmanlık) çok önemli bir faktördür.</a:t>
            </a:r>
          </a:p>
          <a:p>
            <a:pPr marL="342900" marR="0" lvl="0" indent="-34290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Risk faktörü olan çocukların ise doğumdan itibaren tansiyonları ölçülmelidir.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E1DE9AA-8A53-4F76-AF85-8D41686F0AC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905250" y="3095625"/>
            <a:ext cx="2828925" cy="2681647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C09BA139-5BF5-42E3-A126-CDA2206307E7}"/>
              </a:ext>
            </a:extLst>
          </p:cNvPr>
          <p:cNvSpPr/>
          <p:nvPr/>
        </p:nvSpPr>
        <p:spPr>
          <a:xfrm>
            <a:off x="4019550" y="1628775"/>
            <a:ext cx="2571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yaş ve üzeri tüm çocukların yılda en az bir kez tansiyonları ölçtürülmelidir.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A54C-9AD2-694C-9632-B9FD10D1CE17}"/>
              </a:ext>
            </a:extLst>
          </p:cNvPr>
          <p:cNvSpPr txBox="1"/>
          <p:nvPr/>
        </p:nvSpPr>
        <p:spPr>
          <a:xfrm>
            <a:off x="508840" y="17450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ÇOCUKLARDA</a:t>
            </a:r>
          </a:p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HİPERTANSİYON</a:t>
            </a:r>
          </a:p>
        </p:txBody>
      </p:sp>
    </p:spTree>
    <p:extLst>
      <p:ext uri="{BB962C8B-B14F-4D97-AF65-F5344CB8AC3E}">
        <p14:creationId xmlns:p14="http://schemas.microsoft.com/office/powerpoint/2010/main" val="342139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23021"/>
            <a:ext cx="12192000" cy="70993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36638" y="1807337"/>
            <a:ext cx="781164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Hipertansiyonun tanımını açıklayabilmeli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Hipertansiyonun belirtilerini sayabilmeli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faktörlerinin önemini açıklayabilmeli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Hipertansiyonda tedaviye uyumun önemini kavrayabilmeli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Hipertansiyonda tansiyon izleminin önemini kavrayabilmeli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Tansiyon ölçümünde dikkat edilecek noktaları kavrayabilmeli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45385" y="1807337"/>
            <a:ext cx="2900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ÖĞRENİM HEDEFLERİ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80" y="3180080"/>
            <a:ext cx="2268241" cy="204586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5396D3D-8C25-47E2-B72A-F7FC9DDB3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51" y="3382478"/>
            <a:ext cx="720813" cy="24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-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55287" y="1888106"/>
            <a:ext cx="732437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Hipertansiyonu olan hastaların tansiyonunu düzenli olarak ölçerek kaydetmesi hastalığının kontrolü açısından faydalıdır. Tansiyon takibiniz tansiyonunuzun normal seyrinde devam edip etmediğini görmeniz için çok önemlidir. </a:t>
            </a: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Herhangi bir şikâyetiniz olmadan da tansiyonunuz yüksek olabilir. </a:t>
            </a: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Ölçüm sonucu tansiyonunuz yüksek ise doktorunuza başvurun.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DBC24-5A15-8241-972B-8AECDDEB1273}"/>
              </a:ext>
            </a:extLst>
          </p:cNvPr>
          <p:cNvSpPr txBox="1"/>
          <p:nvPr/>
        </p:nvSpPr>
        <p:spPr>
          <a:xfrm>
            <a:off x="508840" y="17450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 BASINCI</a:t>
            </a:r>
          </a:p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ÖLÇÜMÜ</a:t>
            </a:r>
          </a:p>
        </p:txBody>
      </p:sp>
    </p:spTree>
    <p:extLst>
      <p:ext uri="{BB962C8B-B14F-4D97-AF65-F5344CB8AC3E}">
        <p14:creationId xmlns:p14="http://schemas.microsoft.com/office/powerpoint/2010/main" val="3105917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9CCCDE-525A-CE49-8053-B7F8859DFE59}"/>
              </a:ext>
            </a:extLst>
          </p:cNvPr>
          <p:cNvSpPr/>
          <p:nvPr/>
        </p:nvSpPr>
        <p:spPr>
          <a:xfrm>
            <a:off x="3826644" y="1492250"/>
            <a:ext cx="3047158" cy="427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A933D5-C7F1-CA44-8C9E-CBD0927F94A9}"/>
              </a:ext>
            </a:extLst>
          </p:cNvPr>
          <p:cNvSpPr txBox="1"/>
          <p:nvPr/>
        </p:nvSpPr>
        <p:spPr>
          <a:xfrm>
            <a:off x="7047705" y="2084244"/>
            <a:ext cx="44443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En az yarım saat önce sigara, çay veya kahve içmeyin ve mümkünse yemek yemeyin.</a:t>
            </a:r>
          </a:p>
          <a:p>
            <a:pPr marL="342900" marR="0" lvl="0" indent="-34290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Ölçüm öncesi idrarınızı yapmış olun.</a:t>
            </a:r>
          </a:p>
          <a:p>
            <a:pPr marL="342900" marR="0" lvl="0" indent="-34290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Ölçüm öncesi en az 5 dakika oturarak dinlenin.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721815B-498F-476A-A81C-FEC0DD984A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6" t="16555" r="12901" b="17305"/>
          <a:stretch/>
        </p:blipFill>
        <p:spPr>
          <a:xfrm>
            <a:off x="3826645" y="2084244"/>
            <a:ext cx="2983728" cy="2831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EBD2CE-0E15-8849-B129-F7753D7F5230}"/>
              </a:ext>
            </a:extLst>
          </p:cNvPr>
          <p:cNvSpPr txBox="1"/>
          <p:nvPr/>
        </p:nvSpPr>
        <p:spPr>
          <a:xfrm>
            <a:off x="508840" y="17450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TANSİYONUNUZU ÖLÇMEDEN ÖNCE</a:t>
            </a:r>
          </a:p>
        </p:txBody>
      </p:sp>
    </p:spTree>
    <p:extLst>
      <p:ext uri="{BB962C8B-B14F-4D97-AF65-F5344CB8AC3E}">
        <p14:creationId xmlns:p14="http://schemas.microsoft.com/office/powerpoint/2010/main" val="21094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891"/>
            <a:ext cx="12192000" cy="6858000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28DE6AC1-689B-410F-9121-0F0B61D94492}"/>
              </a:ext>
            </a:extLst>
          </p:cNvPr>
          <p:cNvSpPr/>
          <p:nvPr/>
        </p:nvSpPr>
        <p:spPr>
          <a:xfrm>
            <a:off x="4267201" y="1685925"/>
            <a:ext cx="72644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Sırtınızı herhangi bir yere yaslayarak oturun,</a:t>
            </a: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Tansiyon ölçülecek kolunuzu omuzunuza kadar açın,</a:t>
            </a:r>
            <a:endParaRPr lang="tr-TR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Ölçüm sırasında konuşmayın, bacak bacak üstüne atmayın,</a:t>
            </a:r>
            <a:endParaRPr lang="tr-TR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Manşonu kalp seviyede duracak şekilde sarın ve kolunuzu destekleyin, </a:t>
            </a: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 ve kalbiniz aynı yatay düzlemde olsun,  </a:t>
            </a:r>
            <a:endParaRPr lang="tr-TR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Avucunuz açık, en az iki dakika ara ile iki ölçüm yapın, ortalamasını alın ve varsa tansiyon takip kartınıza yoksa herhangi bir kâğıda kaydedin (</a:t>
            </a:r>
            <a:r>
              <a:rPr lang="tr-TR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 ölçümleri en az 5 gün, tercihen 7 gün yapılmalıdır).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F817D-B914-924B-AE8F-AA272F7DDB2F}"/>
              </a:ext>
            </a:extLst>
          </p:cNvPr>
          <p:cNvSpPr txBox="1"/>
          <p:nvPr/>
        </p:nvSpPr>
        <p:spPr>
          <a:xfrm>
            <a:off x="508840" y="1745093"/>
            <a:ext cx="304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ÖLÇÜM SIRASINDA</a:t>
            </a:r>
          </a:p>
        </p:txBody>
      </p:sp>
    </p:spTree>
    <p:extLst>
      <p:ext uri="{BB962C8B-B14F-4D97-AF65-F5344CB8AC3E}">
        <p14:creationId xmlns:p14="http://schemas.microsoft.com/office/powerpoint/2010/main" val="2833112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A933D5-C7F1-CA44-8C9E-CBD0927F94A9}"/>
              </a:ext>
            </a:extLst>
          </p:cNvPr>
          <p:cNvSpPr txBox="1"/>
          <p:nvPr/>
        </p:nvSpPr>
        <p:spPr>
          <a:xfrm>
            <a:off x="6989689" y="1632729"/>
            <a:ext cx="5128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000" dirty="0">
              <a:cs typeface="Times New Roman" panose="02020603050405020304" pitchFamily="18" charset="0"/>
            </a:endParaRPr>
          </a:p>
          <a:p>
            <a:pPr marL="342900" marR="0" lvl="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000" dirty="0">
              <a:cs typeface="Times New Roman" panose="02020603050405020304" pitchFamily="18" charset="0"/>
            </a:endParaRPr>
          </a:p>
        </p:txBody>
      </p:sp>
      <p:pic>
        <p:nvPicPr>
          <p:cNvPr id="6" name="Picture 4" descr="Blood Pressure PNG Transparent Images | PNG 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74" y="2984739"/>
            <a:ext cx="2639683" cy="19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DCF0E0B4-F8C0-4B3F-A0C9-0C60F265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47491"/>
              </p:ext>
            </p:extLst>
          </p:nvPr>
        </p:nvGraphicFramePr>
        <p:xfrm>
          <a:off x="6920678" y="1537837"/>
          <a:ext cx="5110901" cy="41579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1164353">
                  <a:extLst>
                    <a:ext uri="{9D8B030D-6E8A-4147-A177-3AD203B41FA5}">
                      <a16:colId xmlns:a16="http://schemas.microsoft.com/office/drawing/2014/main" val="1330653899"/>
                    </a:ext>
                  </a:extLst>
                </a:gridCol>
                <a:gridCol w="546720">
                  <a:extLst>
                    <a:ext uri="{9D8B030D-6E8A-4147-A177-3AD203B41FA5}">
                      <a16:colId xmlns:a16="http://schemas.microsoft.com/office/drawing/2014/main" val="1512297867"/>
                    </a:ext>
                  </a:extLst>
                </a:gridCol>
                <a:gridCol w="849957">
                  <a:extLst>
                    <a:ext uri="{9D8B030D-6E8A-4147-A177-3AD203B41FA5}">
                      <a16:colId xmlns:a16="http://schemas.microsoft.com/office/drawing/2014/main" val="383322579"/>
                    </a:ext>
                  </a:extLst>
                </a:gridCol>
                <a:gridCol w="815265">
                  <a:extLst>
                    <a:ext uri="{9D8B030D-6E8A-4147-A177-3AD203B41FA5}">
                      <a16:colId xmlns:a16="http://schemas.microsoft.com/office/drawing/2014/main" val="3240834900"/>
                    </a:ext>
                  </a:extLst>
                </a:gridCol>
                <a:gridCol w="754554">
                  <a:extLst>
                    <a:ext uri="{9D8B030D-6E8A-4147-A177-3AD203B41FA5}">
                      <a16:colId xmlns:a16="http://schemas.microsoft.com/office/drawing/2014/main" val="3585652085"/>
                    </a:ext>
                  </a:extLst>
                </a:gridCol>
                <a:gridCol w="980052">
                  <a:extLst>
                    <a:ext uri="{9D8B030D-6E8A-4147-A177-3AD203B41FA5}">
                      <a16:colId xmlns:a16="http://schemas.microsoft.com/office/drawing/2014/main" val="38757946"/>
                    </a:ext>
                  </a:extLst>
                </a:gridCol>
              </a:tblGrid>
              <a:tr h="528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000" spc="-100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arih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Sa</a:t>
                      </a:r>
                      <a:r>
                        <a:rPr lang="en-US" sz="1000" spc="-5" dirty="0">
                          <a:effectLst/>
                        </a:rPr>
                        <a:t>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9540"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Büyük</a:t>
                      </a:r>
                      <a:r>
                        <a:rPr lang="en-US" sz="1000" spc="-140" dirty="0">
                          <a:effectLst/>
                        </a:rPr>
                        <a:t> </a:t>
                      </a:r>
                      <a:r>
                        <a:rPr lang="en-US" sz="1000" spc="-100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ansi</a:t>
                      </a:r>
                      <a:r>
                        <a:rPr lang="en-US" sz="1000" spc="-35" dirty="0">
                          <a:effectLst/>
                        </a:rPr>
                        <a:t>y</a:t>
                      </a:r>
                      <a:r>
                        <a:rPr lang="en-US" sz="1000" dirty="0">
                          <a:effectLst/>
                        </a:rPr>
                        <a:t>on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000" spc="-25" dirty="0">
                          <a:effectLst/>
                        </a:rPr>
                        <a:t>K</a:t>
                      </a:r>
                      <a:r>
                        <a:rPr lang="en-US" sz="1000" dirty="0">
                          <a:effectLst/>
                        </a:rPr>
                        <a:t>üçük</a:t>
                      </a:r>
                      <a:r>
                        <a:rPr lang="en-US" sz="1000" spc="130" dirty="0">
                          <a:effectLst/>
                        </a:rPr>
                        <a:t> </a:t>
                      </a:r>
                      <a:r>
                        <a:rPr lang="en-US" sz="1000" spc="-100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ansi</a:t>
                      </a:r>
                      <a:r>
                        <a:rPr lang="en-US" sz="1000" spc="-30" dirty="0">
                          <a:effectLst/>
                        </a:rPr>
                        <a:t>y</a:t>
                      </a:r>
                      <a:r>
                        <a:rPr lang="en-US" sz="1000" dirty="0">
                          <a:effectLst/>
                        </a:rPr>
                        <a:t>on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Nabız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İlaç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9912044"/>
                  </a:ext>
                </a:extLst>
              </a:tr>
              <a:tr h="453634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65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</a:endParaRPr>
                    </a:p>
                    <a:p>
                      <a:pPr marL="2508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....../....../......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72676525"/>
                  </a:ext>
                </a:extLst>
              </a:tr>
              <a:tr h="453634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65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marL="2508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....../....../......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1765249"/>
                  </a:ext>
                </a:extLst>
              </a:tr>
              <a:tr h="453634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65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marL="2508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....../....../......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4306246"/>
                  </a:ext>
                </a:extLst>
              </a:tr>
              <a:tr h="453634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65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marL="2508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....../....../......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8401809"/>
                  </a:ext>
                </a:extLst>
              </a:tr>
              <a:tr h="453634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65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marL="2508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....../....../......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4833964"/>
                  </a:ext>
                </a:extLst>
              </a:tr>
              <a:tr h="453634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65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marL="2508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....../....../......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90439643"/>
                  </a:ext>
                </a:extLst>
              </a:tr>
              <a:tr h="453634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65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marL="2508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....../....../......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2747079"/>
                  </a:ext>
                </a:extLst>
              </a:tr>
              <a:tr h="453634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65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marL="2508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....../....../......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98561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5CBF47-7858-D540-99AF-4B8A9803D4B3}"/>
              </a:ext>
            </a:extLst>
          </p:cNvPr>
          <p:cNvSpPr txBox="1"/>
          <p:nvPr/>
        </p:nvSpPr>
        <p:spPr>
          <a:xfrm>
            <a:off x="508840" y="1745093"/>
            <a:ext cx="30471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ÖLÇÜLEN TANSİYON DEĞERİ TANSİYON TAKİP KARTINA YAZILMALIDIR</a:t>
            </a:r>
          </a:p>
        </p:txBody>
      </p:sp>
    </p:spTree>
    <p:extLst>
      <p:ext uri="{BB962C8B-B14F-4D97-AF65-F5344CB8AC3E}">
        <p14:creationId xmlns:p14="http://schemas.microsoft.com/office/powerpoint/2010/main" val="706420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81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63043" y="1643092"/>
            <a:ext cx="720185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Tansiyon hastalığı olmayan ve kan basıncı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normal (büyük tansiyonun 130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mmHg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ve küçük tansiyon değerinin 80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mmHg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altında olması) </a:t>
            </a:r>
            <a:r>
              <a:rPr lang="tr-TR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olan kişiler yılda bir kontrole gitmelidir.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Sağlıklı yaşam tarzı önerilerini uygulamalıdır.</a:t>
            </a:r>
            <a:endParaRPr lang="tr-T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70357-CF36-FC46-AA78-29212D7EC35D}"/>
              </a:ext>
            </a:extLst>
          </p:cNvPr>
          <p:cNvSpPr txBox="1"/>
          <p:nvPr/>
        </p:nvSpPr>
        <p:spPr>
          <a:xfrm>
            <a:off x="508840" y="1745093"/>
            <a:ext cx="3047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ÖLÇÜM SONRASINDA DİKKAT EDİLECEKLER</a:t>
            </a:r>
          </a:p>
        </p:txBody>
      </p:sp>
    </p:spTree>
    <p:extLst>
      <p:ext uri="{BB962C8B-B14F-4D97-AF65-F5344CB8AC3E}">
        <p14:creationId xmlns:p14="http://schemas.microsoft.com/office/powerpoint/2010/main" val="3491610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3" y="-15481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3838577" y="1615574"/>
            <a:ext cx="7489824" cy="2778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Kan basıncı yüksek olan (büyük tansiyon değerinin 140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mmHg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ve/veya küçük tansiyon değerinin 90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mmHg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ve üstünde olması) kişi tansiyon hastalığının olup olmadığının doğrulanması için mutlaka hekime kontrole gitmelidir.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DAD4C-BB2F-2D4A-8FEB-B8DFE32C428E}"/>
              </a:ext>
            </a:extLst>
          </p:cNvPr>
          <p:cNvSpPr txBox="1"/>
          <p:nvPr/>
        </p:nvSpPr>
        <p:spPr>
          <a:xfrm>
            <a:off x="508840" y="1745093"/>
            <a:ext cx="3047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ÖLÇÜM SONRASINDA DİKKAT EDİLECEKLER</a:t>
            </a:r>
          </a:p>
        </p:txBody>
      </p:sp>
    </p:spTree>
    <p:extLst>
      <p:ext uri="{BB962C8B-B14F-4D97-AF65-F5344CB8AC3E}">
        <p14:creationId xmlns:p14="http://schemas.microsoft.com/office/powerpoint/2010/main" val="2907014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şlık 1"/>
          <p:cNvSpPr txBox="1">
            <a:spLocks/>
          </p:cNvSpPr>
          <p:nvPr/>
        </p:nvSpPr>
        <p:spPr>
          <a:xfrm>
            <a:off x="684689" y="2701465"/>
            <a:ext cx="10307361" cy="7788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tr-TR" sz="4800" b="1" dirty="0">
              <a:solidFill>
                <a:srgbClr val="FF0000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6BD1E64-0430-4F55-8A18-5360EAD23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647" y="2799487"/>
            <a:ext cx="3539736" cy="1619775"/>
          </a:xfrm>
          <a:prstGeom prst="rect">
            <a:avLst/>
          </a:prstGeom>
        </p:spPr>
      </p:pic>
      <p:grpSp>
        <p:nvGrpSpPr>
          <p:cNvPr id="10" name="Grup 2">
            <a:extLst>
              <a:ext uri="{FF2B5EF4-FFF2-40B4-BE49-F238E27FC236}">
                <a16:creationId xmlns:a16="http://schemas.microsoft.com/office/drawing/2014/main" id="{F604BF55-1EA6-E247-94D4-3E87F269E94B}"/>
              </a:ext>
            </a:extLst>
          </p:cNvPr>
          <p:cNvGrpSpPr/>
          <p:nvPr/>
        </p:nvGrpSpPr>
        <p:grpSpPr>
          <a:xfrm>
            <a:off x="2943707" y="4419263"/>
            <a:ext cx="6411594" cy="954045"/>
            <a:chOff x="3203848" y="4841508"/>
            <a:chExt cx="5688632" cy="1902814"/>
          </a:xfrm>
          <a:solidFill>
            <a:schemeClr val="accent1">
              <a:lumMod val="75000"/>
            </a:schemeClr>
          </a:solidFill>
        </p:grpSpPr>
        <p:sp>
          <p:nvSpPr>
            <p:cNvPr id="14" name="Yuvarlatılmış Dikdörtgen 41">
              <a:extLst>
                <a:ext uri="{FF2B5EF4-FFF2-40B4-BE49-F238E27FC236}">
                  <a16:creationId xmlns:a16="http://schemas.microsoft.com/office/drawing/2014/main" id="{F87C7C59-F6C6-D64C-9E3F-AF10B2497BC4}"/>
                </a:ext>
              </a:extLst>
            </p:cNvPr>
            <p:cNvSpPr/>
            <p:nvPr/>
          </p:nvSpPr>
          <p:spPr>
            <a:xfrm>
              <a:off x="3203848" y="4841508"/>
              <a:ext cx="5688632" cy="190281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5" name="Dikdörtgen 4">
              <a:extLst>
                <a:ext uri="{FF2B5EF4-FFF2-40B4-BE49-F238E27FC236}">
                  <a16:creationId xmlns:a16="http://schemas.microsoft.com/office/drawing/2014/main" id="{C0DBF46F-0530-E24F-A802-5792CD799AE3}"/>
                </a:ext>
              </a:extLst>
            </p:cNvPr>
            <p:cNvSpPr/>
            <p:nvPr/>
          </p:nvSpPr>
          <p:spPr>
            <a:xfrm>
              <a:off x="3358366" y="4931626"/>
              <a:ext cx="5400602" cy="91653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endParaRPr lang="tr-TR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Dikdörtgen 5">
            <a:extLst>
              <a:ext uri="{FF2B5EF4-FFF2-40B4-BE49-F238E27FC236}">
                <a16:creationId xmlns:a16="http://schemas.microsoft.com/office/drawing/2014/main" id="{26D86890-144A-BC44-AF6A-8BC3B1817F57}"/>
              </a:ext>
            </a:extLst>
          </p:cNvPr>
          <p:cNvSpPr/>
          <p:nvPr/>
        </p:nvSpPr>
        <p:spPr>
          <a:xfrm>
            <a:off x="3575867" y="4617116"/>
            <a:ext cx="5040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Yüksek tansiyon her yaşta görülebilir.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D7911F-CE44-9841-AD0D-6730D9AE9929}"/>
              </a:ext>
            </a:extLst>
          </p:cNvPr>
          <p:cNvSpPr txBox="1"/>
          <p:nvPr/>
        </p:nvSpPr>
        <p:spPr>
          <a:xfrm>
            <a:off x="2535037" y="1778099"/>
            <a:ext cx="7228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4400" b="1" i="1" dirty="0">
                <a:solidFill>
                  <a:schemeClr val="accent1">
                    <a:lumMod val="75000"/>
                  </a:schemeClr>
                </a:solidFill>
              </a:rPr>
              <a:t>Teşekkürler…</a:t>
            </a:r>
            <a:endParaRPr lang="tr-TR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1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B6AAFE-6C0F-954C-93FF-FF6205E3704F}"/>
              </a:ext>
            </a:extLst>
          </p:cNvPr>
          <p:cNvSpPr txBox="1"/>
          <p:nvPr/>
        </p:nvSpPr>
        <p:spPr>
          <a:xfrm>
            <a:off x="464094" y="3018648"/>
            <a:ext cx="3418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HİPERTANSİYON (YÜKSEK TANSİYON) NEDİR?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A933D5-C7F1-CA44-8C9E-CBD0927F94A9}"/>
              </a:ext>
            </a:extLst>
          </p:cNvPr>
          <p:cNvSpPr txBox="1"/>
          <p:nvPr/>
        </p:nvSpPr>
        <p:spPr>
          <a:xfrm>
            <a:off x="7136519" y="2833982"/>
            <a:ext cx="3866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Hipertansiyon (yüksek tansiyon) kan dolaşımı için damarlarımızda gerekli olan kan basıncının normalden fazla olmasıdır.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C0F37-FBE7-044D-A632-9CED88084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1503679"/>
            <a:ext cx="3048000" cy="426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4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539356" y="1745093"/>
            <a:ext cx="6317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Büyük tansiyon değeri 140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mmHg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üstü, küçük tansiyon değeri 90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mmHg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üstü ise hipertansiyon (yüksek tansiyon) olarak tanımlanmaktadır.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067C681-0A97-4401-B4F5-9A65CE13D4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4560" y="3213275"/>
            <a:ext cx="1355565" cy="2259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4CA399-C4F3-8C47-AF3E-C4EC9435702C}"/>
              </a:ext>
            </a:extLst>
          </p:cNvPr>
          <p:cNvSpPr txBox="1"/>
          <p:nvPr/>
        </p:nvSpPr>
        <p:spPr>
          <a:xfrm>
            <a:off x="508841" y="1745093"/>
            <a:ext cx="2685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TANSİYON DEĞERİ KAÇ OLMALI?</a:t>
            </a:r>
          </a:p>
        </p:txBody>
      </p:sp>
    </p:spTree>
    <p:extLst>
      <p:ext uri="{BB962C8B-B14F-4D97-AF65-F5344CB8AC3E}">
        <p14:creationId xmlns:p14="http://schemas.microsoft.com/office/powerpoint/2010/main" val="16700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" y="-142875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640107" y="2839849"/>
            <a:ext cx="29766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238159" y="2971534"/>
            <a:ext cx="6348561" cy="105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140/90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mmHg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üstü kan basıncınız varsa sağlık kuruluşuna  gidiniz.</a:t>
            </a:r>
            <a:endParaRPr lang="tr-T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9B1DA92-2585-46FD-A444-4497C6455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74" y="3429000"/>
            <a:ext cx="758959" cy="1947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651317-D8D4-DA4A-8EF1-8728DEBF2E0B}"/>
              </a:ext>
            </a:extLst>
          </p:cNvPr>
          <p:cNvSpPr txBox="1"/>
          <p:nvPr/>
        </p:nvSpPr>
        <p:spPr>
          <a:xfrm>
            <a:off x="508841" y="1745093"/>
            <a:ext cx="2685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TANSİYON DEĞERİ KAÇ OLMALI?</a:t>
            </a:r>
          </a:p>
        </p:txBody>
      </p:sp>
    </p:spTree>
    <p:extLst>
      <p:ext uri="{BB962C8B-B14F-4D97-AF65-F5344CB8AC3E}">
        <p14:creationId xmlns:p14="http://schemas.microsoft.com/office/powerpoint/2010/main" val="969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43853" y="1745092"/>
            <a:ext cx="7094047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Ülkemizde yetişkin her üç kişiden biri hipertansiyon hastasıdır.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Hipertansiyonun giderek daha yüksek oranlarda görülmesinin nedeni bireylerin yaşam süresinin uzaması,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obezitenin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artması ve sağlıklı yaşam tarzı önerilerine uyulmamasıdır. 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946DB-5E00-3C4D-BDAA-2592146BBCFD}"/>
              </a:ext>
            </a:extLst>
          </p:cNvPr>
          <p:cNvSpPr txBox="1"/>
          <p:nvPr/>
        </p:nvSpPr>
        <p:spPr>
          <a:xfrm>
            <a:off x="508840" y="17450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HİPERTANSİYONUN GÖRÜLME SIKLIĞI</a:t>
            </a:r>
          </a:p>
        </p:txBody>
      </p:sp>
    </p:spTree>
    <p:extLst>
      <p:ext uri="{BB962C8B-B14F-4D97-AF65-F5344CB8AC3E}">
        <p14:creationId xmlns:p14="http://schemas.microsoft.com/office/powerpoint/2010/main" val="242111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90167-AB9F-1A4B-9E57-DC95942C427C}"/>
              </a:ext>
            </a:extLst>
          </p:cNvPr>
          <p:cNvSpPr txBox="1"/>
          <p:nvPr/>
        </p:nvSpPr>
        <p:spPr>
          <a:xfrm>
            <a:off x="4064839" y="1752788"/>
            <a:ext cx="735654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Ülkemizde 18 yaş ve üzerindeki her 4 kişiden birinin  tansiyonu kontrol altındadır.  </a:t>
            </a:r>
          </a:p>
          <a:p>
            <a:pPr marL="228600" lvl="0" indent="-2286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Hipertansiyon sıklığı yüksek olmakla birlikte yıllar içinde farkındalığın artabileceği ve bunanla birlikte kan basıncı kontrolünün iyileşebileceğini söylemek mümkündür.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4B8B3-A2CA-A043-A8C4-290BFCBBFDDB}"/>
              </a:ext>
            </a:extLst>
          </p:cNvPr>
          <p:cNvSpPr txBox="1"/>
          <p:nvPr/>
        </p:nvSpPr>
        <p:spPr>
          <a:xfrm>
            <a:off x="508840" y="1745093"/>
            <a:ext cx="3047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HİPERTANSİYONUN KONTROL ALTINDA OLMA DURUMU</a:t>
            </a:r>
          </a:p>
        </p:txBody>
      </p:sp>
    </p:spTree>
    <p:extLst>
      <p:ext uri="{BB962C8B-B14F-4D97-AF65-F5344CB8AC3E}">
        <p14:creationId xmlns:p14="http://schemas.microsoft.com/office/powerpoint/2010/main" val="189121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A933D5-C7F1-CA44-8C9E-CBD0927F94A9}"/>
              </a:ext>
            </a:extLst>
          </p:cNvPr>
          <p:cNvSpPr txBox="1"/>
          <p:nvPr/>
        </p:nvSpPr>
        <p:spPr>
          <a:xfrm>
            <a:off x="7004180" y="1962624"/>
            <a:ext cx="493382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Kalp krizi,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Kalp yetmezliği,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Damarlarda anevrizma (balonlaşma) oluşumu,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İnme,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Böbrek yetmezliği,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Körlük,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Bilinç bozukluklarına neden olabilir. 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D1F1CE0E-B3A4-4DA0-AD03-E139BFBFBA79}"/>
              </a:ext>
            </a:extLst>
          </p:cNvPr>
          <p:cNvGrpSpPr/>
          <p:nvPr/>
        </p:nvGrpSpPr>
        <p:grpSpPr>
          <a:xfrm>
            <a:off x="3830320" y="1661158"/>
            <a:ext cx="2849155" cy="3550922"/>
            <a:chOff x="0" y="2117486"/>
            <a:chExt cx="4777007" cy="4740515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A8934283-BC0E-4B02-A3E4-CB0AAF743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78" b="23799"/>
            <a:stretch/>
          </p:blipFill>
          <p:spPr>
            <a:xfrm>
              <a:off x="2995256" y="2227162"/>
              <a:ext cx="1781751" cy="3612316"/>
            </a:xfrm>
            <a:prstGeom prst="rect">
              <a:avLst/>
            </a:prstGeom>
          </p:spPr>
        </p:pic>
        <p:pic>
          <p:nvPicPr>
            <p:cNvPr id="8" name="Resim 7">
              <a:extLst>
                <a:ext uri="{FF2B5EF4-FFF2-40B4-BE49-F238E27FC236}">
                  <a16:creationId xmlns:a16="http://schemas.microsoft.com/office/drawing/2014/main" id="{3DF4C34E-811A-4FF9-B859-91FA7CCCC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587"/>
            <a:stretch/>
          </p:blipFill>
          <p:spPr>
            <a:xfrm>
              <a:off x="0" y="2117486"/>
              <a:ext cx="3779611" cy="474051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E6E156E-951A-B545-BF12-4FCDCA5274D7}"/>
              </a:ext>
            </a:extLst>
          </p:cNvPr>
          <p:cNvSpPr txBox="1"/>
          <p:nvPr/>
        </p:nvSpPr>
        <p:spPr>
          <a:xfrm>
            <a:off x="508840" y="1745093"/>
            <a:ext cx="3047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YÜKSEK TANSİYON KONTROL ALTINA ALINMAZSA</a:t>
            </a:r>
          </a:p>
        </p:txBody>
      </p:sp>
    </p:spTree>
    <p:extLst>
      <p:ext uri="{BB962C8B-B14F-4D97-AF65-F5344CB8AC3E}">
        <p14:creationId xmlns:p14="http://schemas.microsoft.com/office/powerpoint/2010/main" val="20142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2004</TotalTime>
  <Words>1234</Words>
  <Application>Microsoft Office PowerPoint</Application>
  <PresentationFormat>Geniş ekran</PresentationFormat>
  <Paragraphs>236</Paragraphs>
  <Slides>36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Times New Roman</vt:lpstr>
      <vt:lpstr>Metropolitan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info@sihhatproject.org</cp:lastModifiedBy>
  <cp:revision>344</cp:revision>
  <dcterms:created xsi:type="dcterms:W3CDTF">2020-11-02T08:42:42Z</dcterms:created>
  <dcterms:modified xsi:type="dcterms:W3CDTF">2021-09-13T08:48:50Z</dcterms:modified>
</cp:coreProperties>
</file>